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2" r:id="rId21"/>
    <p:sldId id="277" r:id="rId22"/>
    <p:sldId id="276" r:id="rId23"/>
    <p:sldId id="278" r:id="rId24"/>
    <p:sldId id="292" r:id="rId25"/>
    <p:sldId id="293" r:id="rId26"/>
    <p:sldId id="294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90" r:id="rId36"/>
    <p:sldId id="289" r:id="rId3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451" y="-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rostokąt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Prostokąt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Prostokąt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Prostokąt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Prostokąt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Prostokąt zaokrąglony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Prostokąt zaokrąglony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Prostokąt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5C4C0E2-B380-4325-9685-86169DA9CEA5}" type="datetimeFigureOut">
              <a:rPr lang="pl-PL" smtClean="0"/>
              <a:t>2015-03-29</a:t>
            </a:fld>
            <a:endParaRPr lang="pl-PL" dirty="0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B90B0D4-F562-42BA-ADB0-2CCDA6ECB3E1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C0E2-B380-4325-9685-86169DA9CEA5}" type="datetimeFigureOut">
              <a:rPr lang="pl-PL" smtClean="0"/>
              <a:t>2015-03-29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B0D4-F562-42BA-ADB0-2CCDA6ECB3E1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C0E2-B380-4325-9685-86169DA9CEA5}" type="datetimeFigureOut">
              <a:rPr lang="pl-PL" smtClean="0"/>
              <a:t>2015-03-29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B0D4-F562-42BA-ADB0-2CCDA6ECB3E1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C0E2-B380-4325-9685-86169DA9CEA5}" type="datetimeFigureOut">
              <a:rPr lang="pl-PL" smtClean="0"/>
              <a:t>2015-03-29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B0D4-F562-42BA-ADB0-2CCDA6ECB3E1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C0E2-B380-4325-9685-86169DA9CEA5}" type="datetimeFigureOut">
              <a:rPr lang="pl-PL" smtClean="0"/>
              <a:t>2015-03-29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B0D4-F562-42BA-ADB0-2CCDA6ECB3E1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C0E2-B380-4325-9685-86169DA9CEA5}" type="datetimeFigureOut">
              <a:rPr lang="pl-PL" smtClean="0"/>
              <a:t>2015-03-29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B0D4-F562-42BA-ADB0-2CCDA6ECB3E1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6" name="Symbol zastępczy daty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C4C0E2-B380-4325-9685-86169DA9CEA5}" type="datetimeFigureOut">
              <a:rPr lang="pl-PL" smtClean="0"/>
              <a:t>2015-03-29</a:t>
            </a:fld>
            <a:endParaRPr lang="pl-PL" dirty="0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90B0D4-F562-42BA-ADB0-2CCDA6ECB3E1}" type="slidenum">
              <a:rPr lang="pl-PL" smtClean="0"/>
              <a:t>‹#›</a:t>
            </a:fld>
            <a:endParaRPr lang="pl-PL" dirty="0"/>
          </a:p>
        </p:txBody>
      </p:sp>
      <p:sp>
        <p:nvSpPr>
          <p:cNvPr id="28" name="Symbol zastępczy stopki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5C4C0E2-B380-4325-9685-86169DA9CEA5}" type="datetimeFigureOut">
              <a:rPr lang="pl-PL" smtClean="0"/>
              <a:t>2015-03-29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B90B0D4-F562-42BA-ADB0-2CCDA6ECB3E1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C0E2-B380-4325-9685-86169DA9CEA5}" type="datetimeFigureOut">
              <a:rPr lang="pl-PL" smtClean="0"/>
              <a:t>2015-03-29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B0D4-F562-42BA-ADB0-2CCDA6ECB3E1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C0E2-B380-4325-9685-86169DA9CEA5}" type="datetimeFigureOut">
              <a:rPr lang="pl-PL" smtClean="0"/>
              <a:t>2015-03-29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B0D4-F562-42BA-ADB0-2CCDA6ECB3E1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4C0E2-B380-4325-9685-86169DA9CEA5}" type="datetimeFigureOut">
              <a:rPr lang="pl-PL" smtClean="0"/>
              <a:t>2015-03-29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B0D4-F562-42BA-ADB0-2CCDA6ECB3E1}" type="slidenum">
              <a:rPr lang="pl-PL" smtClean="0"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rostokąt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Prostokąt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Prostokąt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Prostokąt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Prostokąt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Prostokąt zaokrąglony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Prostokąt zaokrąglony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Prostokąt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Prostokąt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Prostokąt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Prostokąt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Prostokąt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Prostokąt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5C4C0E2-B380-4325-9685-86169DA9CEA5}" type="datetimeFigureOut">
              <a:rPr lang="pl-PL" smtClean="0"/>
              <a:t>2015-03-29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B90B0D4-F562-42BA-ADB0-2CCDA6ECB3E1}" type="slidenum">
              <a:rPr lang="pl-PL" smtClean="0"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Niepewności pomiarowe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3537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Niepewności statystyczne (przypadkowe).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pl-PL" dirty="0" smtClean="0"/>
              <a:t>Niepewności statystyczne (przypadkowe)– związane są z czynnikami, których nie jesteśmy w stanie dokładnie określić, a powodują, że kolejne pomiary różnią się od siebie.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135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Niepewności statystyczne (przypadkowe).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pl-PL" dirty="0" smtClean="0"/>
              <a:t>Najczęściej obliczaną niepewnością statystyczną (przypadkową)jest: </a:t>
            </a:r>
          </a:p>
          <a:p>
            <a:pPr marL="0" indent="0" algn="ctr">
              <a:buNone/>
            </a:pPr>
            <a:r>
              <a:rPr lang="pl-PL" b="1" u="sng" dirty="0" smtClean="0"/>
              <a:t>odchylenie standardowe średniej arytmetycznej.</a:t>
            </a:r>
            <a:endParaRPr lang="pl-PL" u="sng" dirty="0"/>
          </a:p>
        </p:txBody>
      </p:sp>
    </p:spTree>
    <p:extLst>
      <p:ext uri="{BB962C8B-B14F-4D97-AF65-F5344CB8AC3E}">
        <p14:creationId xmlns:p14="http://schemas.microsoft.com/office/powerpoint/2010/main" val="411982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Odchylenie standardowe średniej arytmetycznej.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pl-PL" dirty="0" smtClean="0"/>
              <a:t>Wielokrotne powtarzanie tego samego pomiaru fizycznego pozwala otrzymać serię wyników: X</a:t>
            </a:r>
            <a:r>
              <a:rPr lang="pl-PL" baseline="-25000" dirty="0" smtClean="0"/>
              <a:t>1</a:t>
            </a:r>
            <a:r>
              <a:rPr lang="pl-PL" dirty="0" smtClean="0"/>
              <a:t> X</a:t>
            </a:r>
            <a:r>
              <a:rPr lang="pl-PL" baseline="-25000" dirty="0" smtClean="0"/>
              <a:t>2</a:t>
            </a:r>
            <a:r>
              <a:rPr lang="pl-PL" dirty="0" smtClean="0"/>
              <a:t> … </a:t>
            </a:r>
            <a:r>
              <a:rPr lang="pl-PL" dirty="0" err="1" smtClean="0"/>
              <a:t>X</a:t>
            </a:r>
            <a:r>
              <a:rPr lang="pl-PL" baseline="-25000" dirty="0" err="1" smtClean="0"/>
              <a:t>n</a:t>
            </a:r>
            <a:r>
              <a:rPr lang="pl-PL" baseline="-25000" dirty="0" smtClean="0"/>
              <a:t>.</a:t>
            </a:r>
            <a:endParaRPr lang="pl-PL" dirty="0" smtClean="0"/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Rzeczywistej wartości wielkości fizycznej nie znamy, ale najbardziej zbliżoną do niej jest średnia arytmetyczna:</a:t>
            </a: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004440"/>
              </p:ext>
            </p:extLst>
          </p:nvPr>
        </p:nvGraphicFramePr>
        <p:xfrm>
          <a:off x="2771801" y="4910279"/>
          <a:ext cx="2592287" cy="1399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Równanie" r:id="rId3" imgW="799920" imgH="431640" progId="Equation.3">
                  <p:embed/>
                </p:oleObj>
              </mc:Choice>
              <mc:Fallback>
                <p:oleObj name="Równanie" r:id="rId3" imgW="799920" imgH="431640" progId="Equation.3">
                  <p:embed/>
                  <p:pic>
                    <p:nvPicPr>
                      <p:cNvPr id="0" name="Obiek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1" y="4910279"/>
                        <a:ext cx="2592287" cy="13991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803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Odchylenie standardowe średniej arytmetycznej.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pl-PL" dirty="0"/>
              <a:t>N</a:t>
            </a:r>
            <a:r>
              <a:rPr lang="pl-PL" dirty="0" smtClean="0"/>
              <a:t>iepewność standardową obliczamy korzystając ze wzoru na odchylenie standardowe średniej:</a:t>
            </a:r>
            <a:br>
              <a:rPr lang="pl-PL" dirty="0" smtClean="0"/>
            </a:br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Uwaga: Powyższy wzór używamy, gdy liczba pomiarów  n≥10. Dla   10 &gt; n ≥ 4    stosujemy inny wzór.</a:t>
            </a:r>
          </a:p>
          <a:p>
            <a:pPr marL="0" indent="0">
              <a:buNone/>
            </a:pPr>
            <a:endParaRPr lang="pl-PL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1487671"/>
              </p:ext>
            </p:extLst>
          </p:nvPr>
        </p:nvGraphicFramePr>
        <p:xfrm>
          <a:off x="2267744" y="3212976"/>
          <a:ext cx="3193984" cy="1742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Równanie" r:id="rId3" imgW="1257120" imgH="685800" progId="Equation.3">
                  <p:embed/>
                </p:oleObj>
              </mc:Choice>
              <mc:Fallback>
                <p:oleObj name="Równanie" r:id="rId3" imgW="1257120" imgH="685800" progId="Equation.3">
                  <p:embed/>
                  <p:pic>
                    <p:nvPicPr>
                      <p:cNvPr id="0" name="Obiek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212976"/>
                        <a:ext cx="3193984" cy="17424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433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Niepewność maksymalna wartości średniej.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109728" indent="0">
                  <a:buNone/>
                </a:pPr>
                <a:r>
                  <a:rPr lang="pl-PL" dirty="0" smtClean="0"/>
                  <a:t>W warunkach szkolnych, zazwyczaj ze względu na brak czasu, nie wykonuje się dużej liczby pomiarów. W takim przypadku można obliczyć niepewność maksymalną wartości średniej:</a:t>
                </a:r>
                <a:br>
                  <a:rPr lang="pl-PL" dirty="0" smtClean="0"/>
                </a:br>
                <a:endParaRPr lang="pl-PL" dirty="0" smtClean="0"/>
              </a:p>
              <a:p>
                <a:pPr marL="0" indent="0">
                  <a:buNone/>
                </a:pPr>
                <a:r>
                  <a:rPr lang="pl-PL" i="1" dirty="0" smtClean="0"/>
                  <a:t>			∆x</a:t>
                </a:r>
                <a:r>
                  <a:rPr lang="pl-PL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pl-PL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pl-PL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pl-PL" sz="1800" i="1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pl-PL" dirty="0" smtClean="0"/>
                  <a:t> - </a:t>
                </a:r>
                <a:r>
                  <a:rPr lang="pl-PL" sz="1800" dirty="0" smtClean="0"/>
                  <a:t>pomiar o największej wartości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pl-PL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pl-PL" sz="1800" i="1">
                            <a:latin typeface="Cambria Math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pl-PL" sz="1800" dirty="0" smtClean="0"/>
                  <a:t> </a:t>
                </a:r>
                <a:r>
                  <a:rPr lang="pl-PL" sz="1800" dirty="0"/>
                  <a:t>- pomiar o </a:t>
                </a:r>
                <a:r>
                  <a:rPr lang="pl-PL" sz="1800" dirty="0" smtClean="0"/>
                  <a:t>najmniejszej wartości</a:t>
                </a:r>
                <a:endParaRPr lang="pl-PL" sz="1800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" t="-1408" r="-59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340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Zaokrąglanie niepewności pomiaru </a:t>
            </a:r>
            <a:br>
              <a:rPr lang="pl-PL" dirty="0" smtClean="0"/>
            </a:br>
            <a:r>
              <a:rPr lang="pl-PL" dirty="0" smtClean="0"/>
              <a:t>i wyników pomiaru.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dirty="0" smtClean="0"/>
              <a:t>Po wykonaniu pomiarów należy wybrać odpowiednią metodę i obliczyć niepewność pomiarową.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Zaokrąglenie niepewności pomiarowej: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dirty="0" smtClean="0"/>
              <a:t>niepewności </a:t>
            </a:r>
            <a:r>
              <a:rPr lang="pl-PL" dirty="0" smtClean="0"/>
              <a:t>pomiarowe zaokrąglamy tylko do jednej cyfry znaczącej (w wyjątkowych </a:t>
            </a:r>
            <a:r>
              <a:rPr lang="pl-PL" dirty="0" smtClean="0"/>
              <a:t>przypadkach - cyfra znacząca 1 - </a:t>
            </a:r>
            <a:r>
              <a:rPr lang="pl-PL" dirty="0" smtClean="0"/>
              <a:t>do dwóch cyfr znaczących ),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5813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Zaokrąglanie niepewności pomiaru</a:t>
            </a:r>
            <a:br>
              <a:rPr lang="pl-PL" dirty="0" smtClean="0"/>
            </a:br>
            <a:r>
              <a:rPr lang="pl-PL" dirty="0" smtClean="0"/>
              <a:t> i wyników pomiaru.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pl-PL" dirty="0" smtClean="0"/>
              <a:t>Wynik pomiaru zapisujemy tak, aby pozycja ostatniej cyfry znaczącej była zgodna z pozycją cyfry znaczącej w niepewności pomiarowej, czyli w wyniku pomiaru pozostawiamy tyle cyfr znaczących w rozwinięciu dziesiętnym, ile jest ich w niepewności pomiarowej.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344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Zaokrąglanie niepewności pomiaru </a:t>
            </a:r>
            <a:br>
              <a:rPr lang="pl-PL" dirty="0" smtClean="0"/>
            </a:br>
            <a:r>
              <a:rPr lang="pl-PL" dirty="0" smtClean="0"/>
              <a:t>i wyników pomiaru. 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514350" indent="-514350">
                  <a:buFont typeface="+mj-lt"/>
                  <a:buAutoNum type="arabicPeriod" startAt="4"/>
                </a:pPr>
                <a:r>
                  <a:rPr lang="pl-PL" dirty="0" smtClean="0"/>
                  <a:t>Przykład: na podstawie serii pomiarów obliczono: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ś</m:t>
                        </m:r>
                        <m:r>
                          <a:rPr lang="pl-PL" b="0" i="1" smtClean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pl-PL" dirty="0" smtClean="0"/>
                  <a:t>= 0,0010963 oraz ∆</a:t>
                </a:r>
                <a:r>
                  <a:rPr lang="pl-PL" i="1" dirty="0" smtClean="0"/>
                  <a:t>x</a:t>
                </a:r>
                <a:r>
                  <a:rPr lang="pl-PL" dirty="0" smtClean="0"/>
                  <a:t>=0,0000737</a:t>
                </a:r>
              </a:p>
              <a:p>
                <a:pPr marL="0" indent="0">
                  <a:buNone/>
                </a:pPr>
                <a:r>
                  <a:rPr lang="pl-PL" dirty="0" smtClean="0"/>
                  <a:t>Zaokrąglenie:</a:t>
                </a:r>
              </a:p>
              <a:p>
                <a:pPr marL="0" indent="0">
                  <a:buNone/>
                </a:pPr>
                <a:r>
                  <a:rPr lang="pl-PL" dirty="0" smtClean="0"/>
                  <a:t>∆</a:t>
                </a:r>
                <a:r>
                  <a:rPr lang="pl-PL" i="1" dirty="0" smtClean="0"/>
                  <a:t>x</a:t>
                </a:r>
                <a:r>
                  <a:rPr lang="pl-PL" dirty="0" smtClean="0"/>
                  <a:t>=0,00008 oraz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ś</m:t>
                        </m:r>
                        <m:r>
                          <a:rPr lang="pl-PL" b="0" i="1" smtClean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pl-PL" dirty="0" smtClean="0"/>
                  <a:t>= 0,00110</a:t>
                </a:r>
              </a:p>
              <a:p>
                <a:pPr marL="0" indent="0">
                  <a:buNone/>
                </a:pPr>
                <a:r>
                  <a:rPr lang="pl-PL" dirty="0" smtClean="0"/>
                  <a:t>Zapis wyniku (w przykładzie pominięto jednostkę zmierzonej wielkości):</a:t>
                </a:r>
              </a:p>
              <a:p>
                <a:pPr marL="0" indent="0">
                  <a:buNone/>
                </a:pPr>
                <a:r>
                  <a:rPr lang="pl-PL" dirty="0"/>
                  <a:t>x</a:t>
                </a:r>
                <a:r>
                  <a:rPr lang="pl-PL" dirty="0" smtClean="0"/>
                  <a:t>= 0,00110</a:t>
                </a:r>
                <a14:m>
                  <m:oMath xmlns:m="http://schemas.openxmlformats.org/officeDocument/2006/math">
                    <m:r>
                      <a:rPr lang="pl-PL" i="1" smtClean="0">
                        <a:latin typeface="Cambria Math"/>
                        <a:ea typeface="Cambria Math"/>
                      </a:rPr>
                      <m:t>±</m:t>
                    </m:r>
                  </m:oMath>
                </a14:m>
                <a:r>
                  <a:rPr lang="pl-PL" dirty="0" smtClean="0"/>
                  <a:t>0,00008</a:t>
                </a:r>
              </a:p>
              <a:p>
                <a:pPr marL="0" indent="0">
                  <a:buNone/>
                </a:pPr>
                <a:r>
                  <a:rPr lang="pl-PL" b="1" dirty="0" smtClean="0"/>
                  <a:t>Uwaga</a:t>
                </a:r>
                <a:r>
                  <a:rPr lang="pl-PL" dirty="0" smtClean="0"/>
                  <a:t>: niepewności pomiarowe wyrażane są w takich samych jednostkach, jak mierzona wielkość fizyczna.</a:t>
                </a: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07" t="-229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526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pPr algn="ctr"/>
            <a:r>
              <a:rPr lang="pl-PL" dirty="0" smtClean="0"/>
              <a:t>Niepewność bezwzględna.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pl-PL" dirty="0" smtClean="0"/>
              <a:t>Wszystkie omówione wyżej niepewności pomiarowe to tzw. niepewności bezwzględne. Umożliwiają one określenie przedziału, w którym zawiera się wartość wyznaczonej wielkości fizycznej, lecz </a:t>
            </a:r>
            <a:r>
              <a:rPr lang="pl-PL" b="1" dirty="0" smtClean="0"/>
              <a:t>nie charakteryzują  jakości pomiaru.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828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pPr algn="ctr"/>
            <a:r>
              <a:rPr lang="pl-PL" dirty="0" smtClean="0"/>
              <a:t>Niepewność względna.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109728" indent="0">
                  <a:buNone/>
                </a:pPr>
                <a:r>
                  <a:rPr lang="pl-PL" dirty="0" smtClean="0"/>
                  <a:t>Aby określić jakość wykonywanego pomiaru, używa się niepewności względnej:</a:t>
                </a:r>
              </a:p>
              <a:p>
                <a:pPr marL="0" indent="0">
                  <a:buNone/>
                </a:pPr>
                <a:r>
                  <a:rPr lang="pl-PL" dirty="0" smtClean="0"/>
                  <a:t>w=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num>
                      <m:den>
                        <m:r>
                          <a:rPr lang="pl-PL" i="1" smtClean="0">
                            <a:latin typeface="Cambria Math"/>
                          </a:rPr>
                          <m:t>∣</m:t>
                        </m:r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  <m:r>
                          <a:rPr lang="pl-PL" b="0" i="1" smtClean="0">
                            <a:latin typeface="Cambria Math"/>
                          </a:rPr>
                          <m:t>∣</m:t>
                        </m:r>
                      </m:den>
                    </m:f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/>
                  <a:t>l</a:t>
                </a:r>
                <a:r>
                  <a:rPr lang="pl-PL" dirty="0" smtClean="0"/>
                  <a:t>ub w=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num>
                      <m:den>
                        <m:r>
                          <a:rPr lang="pl-PL" i="1" smtClean="0">
                            <a:latin typeface="Cambria Math"/>
                          </a:rPr>
                          <m:t>∣</m:t>
                        </m:r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  <m:r>
                          <a:rPr lang="pl-PL" b="0" i="1" smtClean="0">
                            <a:latin typeface="Cambria Math"/>
                          </a:rPr>
                          <m:t>∣</m:t>
                        </m:r>
                      </m:den>
                    </m:f>
                  </m:oMath>
                </a14:m>
                <a:r>
                  <a:rPr lang="pl-PL" dirty="0" smtClean="0"/>
                  <a:t>∙100%,</a:t>
                </a:r>
              </a:p>
              <a:p>
                <a:pPr marL="0" indent="0">
                  <a:buNone/>
                </a:pPr>
                <a:r>
                  <a:rPr lang="pl-PL" dirty="0"/>
                  <a:t>g</a:t>
                </a:r>
                <a:r>
                  <a:rPr lang="pl-PL" dirty="0" smtClean="0"/>
                  <a:t>dzie:</a:t>
                </a:r>
              </a:p>
              <a:p>
                <a:pPr marL="0" indent="0">
                  <a:buNone/>
                </a:pPr>
                <a:r>
                  <a:rPr lang="pl-PL" i="1" dirty="0" smtClean="0"/>
                  <a:t>x</a:t>
                </a:r>
                <a:r>
                  <a:rPr lang="pl-PL" dirty="0" smtClean="0"/>
                  <a:t>- </a:t>
                </a:r>
                <a:r>
                  <a:rPr lang="pl-PL" i="1" dirty="0" smtClean="0"/>
                  <a:t>obliczona wartość wielkości złożonej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i="1" smtClean="0"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pl-PL" i="1" dirty="0" smtClean="0"/>
                  <a:t>x-niepewność pomiaru</a:t>
                </a:r>
                <a:endParaRPr lang="pl-PL" i="1" dirty="0"/>
              </a:p>
              <a:p>
                <a:pPr marL="0" indent="0">
                  <a:buNone/>
                </a:pPr>
                <a:r>
                  <a:rPr lang="pl-PL" dirty="0" smtClean="0"/>
                  <a:t>Niepewność względna pokazuje więc, jak duża jest niepewność w stosunku do mierzonej wielkości.</a:t>
                </a:r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2394" r="-148" b="-14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202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pPr algn="ctr"/>
            <a:r>
              <a:rPr lang="pl-PL" dirty="0" smtClean="0"/>
              <a:t>Pomiary fizyczne.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l-PL" dirty="0" smtClean="0"/>
              <a:t>Pomiar fizyczny polega na porównywaniu wielkości mierzonej z przyjętym wzorcem, czyli jednostką.</a:t>
            </a:r>
          </a:p>
          <a:p>
            <a:pPr marL="0" indent="0" algn="ctr">
              <a:buNone/>
            </a:pPr>
            <a:r>
              <a:rPr lang="pl-PL" b="1" dirty="0" smtClean="0"/>
              <a:t>Rodzaje pomiarów fizycznych: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l-PL" dirty="0" smtClean="0"/>
              <a:t>Pomiary proste ( bezpośrednie)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l-PL" dirty="0" smtClean="0"/>
              <a:t>Pomiary złożone ( pośrednie)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3591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Niepewności pomiarów złożonych (pośrednich).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Niewiele pomiarów fizycznych można wykonać w pomiarach bezpośrednich (prostych). Większość, to pomiary złożone.</a:t>
            </a:r>
          </a:p>
          <a:p>
            <a:r>
              <a:rPr lang="pl-PL" dirty="0" smtClean="0"/>
              <a:t> Niepewność wielkości wyznaczonej pośrednio zależy od niepewności wielkości mierzonych bezpośrednio.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7518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Metoda najmniej korzystnego przypadku (NKP).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988840"/>
                <a:ext cx="8229600" cy="4613144"/>
              </a:xfrm>
            </p:spPr>
            <p:txBody>
              <a:bodyPr>
                <a:normAutofit/>
              </a:bodyPr>
              <a:lstStyle/>
              <a:p>
                <a:pPr marL="109728" indent="0">
                  <a:buNone/>
                </a:pPr>
                <a:r>
                  <a:rPr lang="pl-PL" dirty="0" smtClean="0"/>
                  <a:t>W warunkach szkolnych najczęściej oblicza się niepewność pomiaru złożonego wielkości Y korzystając z tzw. metody najmniej korzystnego przypadku.</a:t>
                </a:r>
              </a:p>
              <a:p>
                <a:pPr marL="0" indent="0">
                  <a:buNone/>
                </a:pPr>
                <a:r>
                  <a:rPr lang="pl-PL" i="1" dirty="0" smtClean="0"/>
                  <a:t>			</a:t>
                </a:r>
              </a:p>
              <a:p>
                <a:pPr marL="0" indent="0">
                  <a:buNone/>
                </a:pPr>
                <a:r>
                  <a:rPr lang="pl-PL" i="1" dirty="0" smtClean="0"/>
                  <a:t>	 Y</a:t>
                </a:r>
                <a:r>
                  <a:rPr lang="pl-PL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pl-PL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i="1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pl-PL" i="1"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  <m:r>
                          <a:rPr lang="pl-PL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pl-PL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i="1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pl-PL" i="1">
                                <a:latin typeface="Cambria Math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a:rPr lang="pl-PL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pl-PL" i="1" dirty="0" smtClean="0"/>
                  <a:t>     ∆Y</a:t>
                </a:r>
                <a:r>
                  <a:rPr lang="pl-PL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pl-PL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pl-PL" dirty="0" smtClean="0"/>
                  <a:t> </a:t>
                </a:r>
              </a:p>
              <a:p>
                <a:pPr marL="0" indent="0">
                  <a:buNone/>
                </a:pPr>
                <a:r>
                  <a:rPr lang="pl-PL" sz="2000" dirty="0" smtClean="0"/>
                  <a:t>np. zmierzono dł. boku kwadratu a=5,0</a:t>
                </a:r>
                <a:r>
                  <a:rPr lang="pl-PL" sz="200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pl-PL" sz="2000" i="1">
                        <a:latin typeface="Cambria Math"/>
                        <a:ea typeface="Cambria Math"/>
                      </a:rPr>
                      <m:t>±</m:t>
                    </m:r>
                  </m:oMath>
                </a14:m>
                <a:r>
                  <a:rPr lang="pl-PL" sz="2000" dirty="0" smtClean="0"/>
                  <a:t>0,1cm</a:t>
                </a:r>
                <a:br>
                  <a:rPr lang="pl-PL" sz="2000" dirty="0" smtClean="0"/>
                </a:br>
                <a:r>
                  <a:rPr lang="pl-PL" sz="2000" dirty="0" smtClean="0"/>
                  <a:t>pole </a:t>
                </a:r>
                <a:r>
                  <a:rPr lang="pl-PL" sz="2000" dirty="0" err="1" smtClean="0"/>
                  <a:t>P</a:t>
                </a:r>
                <a:r>
                  <a:rPr lang="pl-PL" sz="2000" baseline="-25000" dirty="0" err="1" smtClean="0"/>
                  <a:t>max</a:t>
                </a:r>
                <a:r>
                  <a:rPr lang="pl-PL" sz="2000" dirty="0" smtClean="0"/>
                  <a:t>=(5+0,1)*(5+0,1)=26,01cm</a:t>
                </a:r>
                <a:r>
                  <a:rPr lang="pl-PL" sz="2000" baseline="30000" dirty="0" smtClean="0"/>
                  <a:t>2</a:t>
                </a:r>
                <a:r>
                  <a:rPr lang="pl-PL" sz="2000" dirty="0" smtClean="0"/>
                  <a:t> </a:t>
                </a:r>
                <a:r>
                  <a:rPr lang="pl-PL" sz="2000" dirty="0" err="1" smtClean="0"/>
                  <a:t>P</a:t>
                </a:r>
                <a:r>
                  <a:rPr lang="pl-PL" sz="2000" baseline="-25000" dirty="0" err="1" smtClean="0"/>
                  <a:t>min</a:t>
                </a:r>
                <a:r>
                  <a:rPr lang="pl-PL" sz="2000" dirty="0" smtClean="0"/>
                  <a:t>=(5-0,1</a:t>
                </a:r>
                <a:r>
                  <a:rPr lang="pl-PL" sz="2000" dirty="0"/>
                  <a:t>)*(</a:t>
                </a:r>
                <a:r>
                  <a:rPr lang="pl-PL" sz="2000" dirty="0" smtClean="0"/>
                  <a:t>5-0,1)=24,01cm</a:t>
                </a:r>
                <a:r>
                  <a:rPr lang="pl-PL" sz="2000" baseline="30000" dirty="0" smtClean="0"/>
                  <a:t>2</a:t>
                </a:r>
                <a:r>
                  <a:rPr lang="pl-PL" sz="2000" dirty="0" smtClean="0"/>
                  <a:t> </a:t>
                </a:r>
                <a:br>
                  <a:rPr lang="pl-PL" sz="2000" dirty="0" smtClean="0"/>
                </a:br>
                <a:r>
                  <a:rPr lang="pl-PL" sz="2000" dirty="0" smtClean="0"/>
                  <a:t>stąd     </a:t>
                </a:r>
                <a:r>
                  <a:rPr lang="pl-PL" sz="2000" i="1" dirty="0" smtClean="0"/>
                  <a:t>∆P</a:t>
                </a:r>
                <a:r>
                  <a:rPr lang="pl-PL" sz="20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0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pl-PL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0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pl-PL" sz="2000" i="1"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  <m:r>
                          <a:rPr lang="pl-PL" sz="20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pl-PL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0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pl-PL" sz="2000" i="1">
                                <a:latin typeface="Cambria Math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a:rPr lang="pl-PL" sz="20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pl-PL" sz="2000" dirty="0" smtClean="0"/>
                  <a:t>=1,0cm</a:t>
                </a:r>
                <a:r>
                  <a:rPr lang="pl-PL" sz="2000" baseline="30000" dirty="0" smtClean="0"/>
                  <a:t>2</a:t>
                </a:r>
                <a:r>
                  <a:rPr lang="pl-PL" sz="2000" dirty="0" smtClean="0"/>
                  <a:t>, </a:t>
                </a:r>
              </a:p>
              <a:p>
                <a:pPr marL="0" indent="0">
                  <a:buNone/>
                </a:pPr>
                <a:r>
                  <a:rPr lang="pl-PL" sz="2000" dirty="0" smtClean="0"/>
                  <a:t>ostatecznie możemy przyjąć, że P = 25</a:t>
                </a:r>
                <a:r>
                  <a:rPr lang="pl-PL" sz="200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pl-PL" sz="2000" i="1">
                        <a:latin typeface="Cambria Math"/>
                        <a:ea typeface="Cambria Math"/>
                      </a:rPr>
                      <m:t>±</m:t>
                    </m:r>
                  </m:oMath>
                </a14:m>
                <a:r>
                  <a:rPr lang="pl-PL" sz="2000" dirty="0" smtClean="0"/>
                  <a:t>1cm</a:t>
                </a:r>
                <a:r>
                  <a:rPr lang="pl-PL" sz="2000" baseline="30000" dirty="0" smtClean="0"/>
                  <a:t>2</a:t>
                </a:r>
                <a:endParaRPr lang="pl-PL" sz="2000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988840"/>
                <a:ext cx="8229600" cy="4613144"/>
              </a:xfrm>
              <a:blipFill rotWithShape="1">
                <a:blip r:embed="rId2"/>
                <a:stretch>
                  <a:fillRect l="-815" t="-132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241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Przykłady metody NKP dla wybranych zależności pomiarów złożonych.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Uwaga: w pomiarach bezpośrednich mierzone są wielkości x oraz y, przytoczone wzory zostały wyprowadzone matematycznie z metody NKP.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Metoda NKP dla zależności typu: z=</a:t>
            </a:r>
            <a:r>
              <a:rPr lang="pl-PL" dirty="0" err="1" smtClean="0"/>
              <a:t>a∙x</a:t>
            </a: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∆z=a∙∆x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pl-PL" dirty="0" smtClean="0"/>
              <a:t>Metoda NKP dla zależności typu: z=</a:t>
            </a:r>
            <a:r>
              <a:rPr lang="pl-PL" dirty="0" err="1" smtClean="0"/>
              <a:t>x+y</a:t>
            </a:r>
            <a:endParaRPr lang="pl-PL" dirty="0" smtClean="0"/>
          </a:p>
          <a:p>
            <a:pPr marL="0" indent="0">
              <a:buNone/>
            </a:pPr>
            <a:r>
              <a:rPr lang="pl-PL" dirty="0"/>
              <a:t>∆</a:t>
            </a:r>
            <a:r>
              <a:rPr lang="pl-PL" dirty="0" smtClean="0"/>
              <a:t>z=∆x+∆y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pl-PL" dirty="0" smtClean="0"/>
              <a:t>Metoda NKP dla zależności typu: z=x-y</a:t>
            </a:r>
          </a:p>
          <a:p>
            <a:pPr marL="0" indent="0">
              <a:buNone/>
            </a:pPr>
            <a:r>
              <a:rPr lang="pl-PL" dirty="0"/>
              <a:t>∆z=∆x+∆y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323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/>
              <a:t>Przykłady metody NKP dla wybranych zależności pomiarów złożonych.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 startAt="4"/>
                </a:pPr>
                <a:r>
                  <a:rPr lang="pl-PL" dirty="0" smtClean="0"/>
                  <a:t>Metoda NKP dla zależności typu: </a:t>
                </a:r>
                <a:r>
                  <a:rPr lang="pl-PL" i="1" dirty="0" smtClean="0"/>
                  <a:t>z</a:t>
                </a:r>
                <a:r>
                  <a:rPr lang="pl-PL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𝑦</m:t>
                        </m:r>
                      </m:den>
                    </m:f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∆z=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+∆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num>
                      <m:den>
                        <m:sSup>
                          <m:sSupPr>
                            <m:ctrlPr>
                              <a:rPr lang="pl-PL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(∆</m:t>
                            </m:r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𝑦</m:t>
                            </m:r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pl-PL" b="0" dirty="0" smtClean="0">
                  <a:ea typeface="Cambria Math"/>
                </a:endParaRPr>
              </a:p>
              <a:p>
                <a:pPr marL="514350" indent="-514350">
                  <a:buFont typeface="+mj-lt"/>
                  <a:buAutoNum type="arabicPeriod" startAt="5"/>
                </a:pPr>
                <a:r>
                  <a:rPr lang="pl-PL" dirty="0" smtClean="0"/>
                  <a:t>W przypadku złożonych zależności funkcyjnych należy po prostu skorzystać z wzoru definiującego metodę NKP.</a:t>
                </a: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282" r="-96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645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5706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200" b="1" dirty="0" smtClean="0"/>
              <a:t>Praktyczne wskazówki przeprowadzania pomiarów i szacowania niepewności pomiarowych w pomiarach pośrednich.</a:t>
            </a:r>
            <a:endParaRPr lang="pl-PL" sz="32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dirty="0" smtClean="0"/>
              <a:t>Napisz wzór na wielkość, którą chcesz wyznaczyć doświadczalnie.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Zastanów się, jakie wielkości fizyczne należy zmierzyć w pomiarach bezpośrednich, aby na ich podstawie obliczyć poszukiwaną wartość.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Zastanów się, jaki wpływ na wynik pomiaru oraz  jego dokładność mają warunki zewnętrzne i użyte przyrządy. Wybierz optymalne warunki, czyli takie, przy których pomiary są obarczone najmniejszymi niepewnościami.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6919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200" b="1" dirty="0"/>
              <a:t>Praktyczne wskazówki przeprowadzania pomiarów i szacowania niepewności pomiarowych w pomiarach pośrednich</a:t>
            </a:r>
            <a:r>
              <a:rPr lang="pl-PL" sz="3200" dirty="0" smtClean="0"/>
              <a:t>.</a:t>
            </a:r>
            <a:endParaRPr lang="pl-PL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 startAt="4"/>
                </a:pPr>
                <a:r>
                  <a:rPr lang="pl-PL" dirty="0" smtClean="0"/>
                  <a:t>Wykonaj pomiary bezpośrednie.</a:t>
                </a:r>
              </a:p>
              <a:p>
                <a:pPr marL="514350" indent="-514350">
                  <a:buFont typeface="+mj-lt"/>
                  <a:buAutoNum type="arabicPeriod" startAt="4"/>
                </a:pPr>
                <a:r>
                  <a:rPr lang="pl-PL" dirty="0" smtClean="0"/>
                  <a:t>Oszacuj niepewności pomiarów prostych. Wyniki pomiarów zapisz w postaci:</a:t>
                </a:r>
              </a:p>
              <a:p>
                <a:pPr marL="0" indent="0">
                  <a:buNone/>
                </a:pPr>
                <a:r>
                  <a:rPr lang="pl-PL" dirty="0" smtClean="0"/>
                  <a:t>x</a:t>
                </a:r>
                <a:r>
                  <a:rPr lang="pl-PL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  <a:ea typeface="Cambria Math"/>
                      </a:rPr>
                      <m:t>±</m:t>
                    </m:r>
                  </m:oMath>
                </a14:m>
                <a:r>
                  <a:rPr lang="pl-PL" dirty="0" smtClean="0"/>
                  <a:t> ∆x, y</a:t>
                </a:r>
                <a:r>
                  <a:rPr lang="pl-PL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  <a:ea typeface="Cambria Math"/>
                      </a:rPr>
                      <m:t>± </m:t>
                    </m:r>
                  </m:oMath>
                </a14:m>
                <a:r>
                  <a:rPr lang="pl-PL" dirty="0" smtClean="0"/>
                  <a:t>∆y, …</a:t>
                </a:r>
              </a:p>
              <a:p>
                <a:pPr marL="514350" indent="-514350">
                  <a:buFont typeface="+mj-lt"/>
                  <a:buAutoNum type="arabicPeriod" startAt="6"/>
                </a:pPr>
                <a:r>
                  <a:rPr lang="pl-PL" dirty="0" smtClean="0"/>
                  <a:t>Do wzoru podstaw wartości zmierzonych wielkości i oblicz szukaną wielkość.</a:t>
                </a:r>
              </a:p>
              <a:p>
                <a:pPr marL="514350" indent="-514350">
                  <a:buFont typeface="+mj-lt"/>
                  <a:buAutoNum type="arabicPeriod" startAt="6"/>
                </a:pPr>
                <a:r>
                  <a:rPr lang="pl-PL" dirty="0" smtClean="0"/>
                  <a:t>Dobierz odpowiednią metodę oszacowania niepewności pomiarowej i wylicz wartość niepewności pomiarowej.</a:t>
                </a: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140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281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sz="3200" b="1" dirty="0"/>
              <a:t>Praktyczne wskazówki przeprowadzania pomiarów i szacowania niepewności pomiarowych w pomiarach pośrednich</a:t>
            </a:r>
            <a:r>
              <a:rPr lang="pl-PL" sz="3200" b="1" dirty="0" smtClean="0"/>
              <a:t>.</a:t>
            </a:r>
            <a:endParaRPr lang="pl-PL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514350" indent="-514350">
                  <a:buFont typeface="+mj-lt"/>
                  <a:buAutoNum type="arabicPeriod" startAt="8"/>
                </a:pPr>
                <a:r>
                  <a:rPr lang="pl-PL" dirty="0" smtClean="0"/>
                  <a:t>Dokonaj odpowiedniego przybliżenia niepewności pomiarowej i wartości wyniku pomiaru.</a:t>
                </a:r>
              </a:p>
              <a:p>
                <a:pPr marL="514350" indent="-514350" algn="just">
                  <a:buFont typeface="+mj-lt"/>
                  <a:buAutoNum type="arabicPeriod" startAt="8"/>
                </a:pPr>
                <a:r>
                  <a:rPr lang="pl-PL" dirty="0" smtClean="0"/>
                  <a:t>Zapisz wynik pomiaru w postaci z</a:t>
                </a:r>
                <a14:m>
                  <m:oMath xmlns:m="http://schemas.openxmlformats.org/officeDocument/2006/math">
                    <m:r>
                      <a:rPr lang="pl-PL" i="1" smtClean="0">
                        <a:latin typeface="Cambria Math"/>
                        <a:ea typeface="Cambria Math"/>
                      </a:rPr>
                      <m:t>±∆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𝑧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r>
                  <a:rPr lang="pl-PL" dirty="0" smtClean="0">
                    <a:ea typeface="Cambria Math"/>
                  </a:rPr>
                  <a:t> </a:t>
                </a:r>
              </a:p>
              <a:p>
                <a:pPr marL="514350" indent="-514350" algn="just">
                  <a:buFont typeface="+mj-lt"/>
                  <a:buAutoNum type="arabicPeriod" startAt="8"/>
                </a:pPr>
                <a:r>
                  <a:rPr lang="pl-PL" dirty="0" smtClean="0">
                    <a:ea typeface="Cambria Math"/>
                  </a:rPr>
                  <a:t>W celu zbadania jakości eksperymentu, oblicz wartość niepewności względnej.</a:t>
                </a:r>
              </a:p>
              <a:p>
                <a:pPr marL="514350" indent="-514350" algn="just">
                  <a:buFont typeface="+mj-lt"/>
                  <a:buAutoNum type="arabicPeriod" startAt="10"/>
                </a:pPr>
                <a:r>
                  <a:rPr lang="pl-PL" b="0" dirty="0" smtClean="0">
                    <a:ea typeface="Cambria Math"/>
                  </a:rPr>
                  <a:t>Jeśli to możliwe, porównaj otrzymany wynik z wartością tablicową.</a:t>
                </a:r>
              </a:p>
              <a:p>
                <a:pPr marL="514350" indent="-514350" algn="just">
                  <a:buFont typeface="+mj-lt"/>
                  <a:buAutoNum type="arabicPeriod" startAt="10"/>
                </a:pPr>
                <a:r>
                  <a:rPr lang="pl-PL" dirty="0" smtClean="0">
                    <a:ea typeface="Cambria Math"/>
                  </a:rPr>
                  <a:t>Dokonaj analizy otrzymanego wyniku i wpływu czynników zewnętrznych na jakość pomiarów.</a:t>
                </a:r>
                <a:endParaRPr lang="pl-PL" b="0" dirty="0" smtClean="0">
                  <a:ea typeface="Cambria Math"/>
                </a:endParaRPr>
              </a:p>
              <a:p>
                <a:pPr marL="514350" indent="-514350">
                  <a:buFont typeface="+mj-lt"/>
                  <a:buAutoNum type="arabicPeriod" startAt="8"/>
                </a:pP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333" t="-2394" r="-148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993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Graficzne opracowanie wyników pomiarów.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Celem niektórych pomiarów w laboratorium fizycznym jest potwierdzenie związków między mierzonymi wielkościami lub znalezienie zależności między mierzonymi wielkościami. Wyniki takich zależności przedstawiane są często w formie graficznej na wykresie.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8891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pPr algn="ctr"/>
            <a:r>
              <a:rPr lang="pl-PL" dirty="0" smtClean="0"/>
              <a:t>Rysowanie wykresów.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pl-PL" dirty="0" smtClean="0"/>
              <a:t>Wykresy rysuje się najczęściej we współrzędnych prostokątnych (kartezjański układ współrzędnych) i należy wykonywać je na papierze milimetrowym.</a:t>
            </a:r>
          </a:p>
          <a:p>
            <a:pPr marL="0" indent="0" algn="just">
              <a:buNone/>
            </a:pPr>
            <a:r>
              <a:rPr lang="pl-PL" dirty="0" smtClean="0"/>
              <a:t>Zasady rysowania wykresów: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l-PL" dirty="0" smtClean="0"/>
              <a:t>Na wykresie powinny znaleźć się wszystkie punkty pomiarowe.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l-PL" dirty="0" smtClean="0"/>
              <a:t>Początek układu współrzędnych należy wybrać tak, najmniejsze zmierzone wielkości znajdowały się w pobliżu początku osi. Podziałki nie muszą zaczynać się od zera. Długość osi powinna być taka, aby maksymalne zmierzone wielkości leżały w pobliżu jej końców (wykorzystujemy przynajmniej 2/3).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7316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/>
          <a:lstStyle/>
          <a:p>
            <a:pPr algn="ctr"/>
            <a:r>
              <a:rPr lang="pl-PL" dirty="0" smtClean="0"/>
              <a:t>Rysowanie wykresów.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272240"/>
            <a:ext cx="8229600" cy="4325112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pl-PL" dirty="0" smtClean="0"/>
              <a:t>Osie układu muszą być opisane. Obok osi powinna być nazwa lub przyjęty symbol wielkości fizycznej i jej jednostka.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pl-PL" dirty="0" smtClean="0"/>
              <a:t>Na wykres należy nanieść punkty pomiarowe tak, aby po narysowaniu wykresu były wyraźnie widoczne.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pl-PL" dirty="0" smtClean="0"/>
              <a:t>Zaznaczyć przedziały niepewności pomiarowych w postaci prostokątów, których środek leży w punkcie pomiarowym, a boki są równe podwójnej niepewności wielkości mierzonych (2∆x i 2∆y).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4957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Pomiary proste ( bezpośrednie)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pl-PL" dirty="0" smtClean="0"/>
              <a:t>Pomiary proste ( bezpośrednie) dokonywane są bezpośrednio za pomocą przyrządów pomiarowych. Przykłady: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/>
              <a:t>p</a:t>
            </a:r>
            <a:r>
              <a:rPr lang="pl-PL" dirty="0" smtClean="0"/>
              <a:t>omiar długości za pomocą linijki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/>
              <a:t>p</a:t>
            </a:r>
            <a:r>
              <a:rPr lang="pl-PL" dirty="0" smtClean="0"/>
              <a:t>omiar masy ciała za pomocą wagi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/>
              <a:t>p</a:t>
            </a:r>
            <a:r>
              <a:rPr lang="pl-PL" dirty="0" smtClean="0"/>
              <a:t>omiar czasu za pomocą stopera</a:t>
            </a:r>
          </a:p>
          <a:p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4818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pPr algn="ctr"/>
            <a:r>
              <a:rPr lang="pl-PL" dirty="0"/>
              <a:t>Rysowanie wykresów.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 smtClean="0"/>
              <a:t>Uwaga: zamiast prostokąta można zaznaczyć dwa skrzyżowane odcinki: poziomy i pionowy, których długość odpowiada wartościom niepewności wielkości mierzonych.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pl-PL" dirty="0" smtClean="0"/>
              <a:t>Wykres rysujemy tak, aby przechodził możliwie najbliżej punktów pomiarowych- dla funkcji liniowej jest to tzw. </a:t>
            </a:r>
            <a:r>
              <a:rPr lang="pl-PL" dirty="0"/>
              <a:t>p</a:t>
            </a:r>
            <a:r>
              <a:rPr lang="pl-PL" dirty="0" smtClean="0"/>
              <a:t>rosta najlepszego dopasowania. </a:t>
            </a:r>
            <a:r>
              <a:rPr lang="pl-PL" b="1" dirty="0" smtClean="0"/>
              <a:t>Niedopuszczalne jest łączenie punktów pomiarowych linią łamaną. 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4783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/>
          <a:lstStyle/>
          <a:p>
            <a:pPr algn="ctr"/>
            <a:r>
              <a:rPr lang="pl-PL" dirty="0" smtClean="0"/>
              <a:t>Wykres funkcji liniowej.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Najprostszą zależnością pomiędzy dwiema wielkościami fizycznymi jest zależność liniowa:</a:t>
            </a:r>
          </a:p>
          <a:p>
            <a:pPr marL="0" indent="0">
              <a:buNone/>
            </a:pPr>
            <a:r>
              <a:rPr lang="pl-PL" dirty="0"/>
              <a:t>y</a:t>
            </a:r>
            <a:r>
              <a:rPr lang="pl-PL" dirty="0" smtClean="0"/>
              <a:t>(x)=</a:t>
            </a:r>
            <a:r>
              <a:rPr lang="pl-PL" dirty="0" err="1" smtClean="0"/>
              <a:t>a∙x+b</a:t>
            </a: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Uwaga: Wiele zależności badanych doświadczalnie można doprowadzić do zależności liniowej poprzez odpowiednią zamianę zmiennych.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2825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Dopasowanie prostej do wyników pomiarowych.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dirty="0" smtClean="0"/>
              <a:t>W wyniku pomiarów uzyskujemy zbiór punktów pomiarowych, które nanosimy w układzie współrzędnych zgodnie z wcześniej opisanymi zasadami.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Zadaniem doświadczenia jest wyznaczenie współczynnika a funkcji liniowej. </a:t>
            </a:r>
            <a:br>
              <a:rPr lang="pl-PL" dirty="0" smtClean="0"/>
            </a:br>
            <a:r>
              <a:rPr lang="pl-PL" dirty="0" smtClean="0"/>
              <a:t>(W fizyce współczynnik ten będzie oznaczał jakąś wielkość, np. szybkość)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/>
              <a:t>Współczynnik ten można obliczyć matematycznie. Metoda ta nosi nazwę najmniejszych kwadratów.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955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/>
              <a:t>Dopasowanie prostej do wyników pomiarowych.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Wzory na te współczynniki a i b mają postać:</a:t>
            </a:r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r>
              <a:rPr lang="pl-PL" dirty="0" smtClean="0"/>
              <a:t>Wzory na niepewności współczynników:</a:t>
            </a:r>
          </a:p>
          <a:p>
            <a:endParaRPr lang="pl-PL" dirty="0" smtClean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975275"/>
              </p:ext>
            </p:extLst>
          </p:nvPr>
        </p:nvGraphicFramePr>
        <p:xfrm>
          <a:off x="755576" y="3001193"/>
          <a:ext cx="2304256" cy="1252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Równanie" r:id="rId3" imgW="1549080" imgH="888840" progId="Equation.3">
                  <p:embed/>
                </p:oleObj>
              </mc:Choice>
              <mc:Fallback>
                <p:oleObj name="Równanie" r:id="rId3" imgW="1549080" imgH="8888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3001193"/>
                        <a:ext cx="2304256" cy="1252406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773027"/>
              </p:ext>
            </p:extLst>
          </p:nvPr>
        </p:nvGraphicFramePr>
        <p:xfrm>
          <a:off x="4067944" y="2996952"/>
          <a:ext cx="2520280" cy="1251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Równanie" r:id="rId5" imgW="1790640" imgH="888840" progId="Equation.3">
                  <p:embed/>
                </p:oleObj>
              </mc:Choice>
              <mc:Fallback>
                <p:oleObj name="Równanie" r:id="rId5" imgW="1790640" imgH="8888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2996952"/>
                        <a:ext cx="2520280" cy="125132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085184"/>
            <a:ext cx="545782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815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/>
              <a:t>Dopasowanie prostej do wyników </a:t>
            </a:r>
            <a:r>
              <a:rPr lang="pl-PL" dirty="0" smtClean="0"/>
              <a:t>pomiarowych – metoda NKP.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O wiele prostszą metodą wyznaczenia współczynnika a jest oszacowanie graficzne. </a:t>
            </a:r>
          </a:p>
          <a:p>
            <a:pPr marL="109728" indent="0">
              <a:buNone/>
            </a:pPr>
            <a:r>
              <a:rPr lang="pl-PL" dirty="0" smtClean="0"/>
              <a:t>W tym celu należy: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dirty="0" smtClean="0"/>
              <a:t> nanieść na  wykresie punkty pomiarowe oraz niepewności,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dirty="0" smtClean="0"/>
              <a:t>narysować dwie proste; możliwie o największym nachyleniu i najmniejszym uwzględniając prostokąty niepewności pomiarowych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3719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Przykład dla badania ruchu jednostajnego s(t)</a:t>
            </a:r>
            <a:endParaRPr lang="pl-P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93" y="2249488"/>
            <a:ext cx="7498014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09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/>
              <a:t>Dopasowanie prostej do wyników pomiarowych.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pl-PL" dirty="0" smtClean="0"/>
                  <a:t>Wartość a wyznaczamy ze wzoru:</a:t>
                </a:r>
                <a:br>
                  <a:rPr lang="pl-PL" dirty="0" smtClean="0"/>
                </a:b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  <a:ea typeface="Cambria Math"/>
                      </a:rPr>
                      <m:t>𝑎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pl-PL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pl-PL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l-PL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pl-PL" i="1">
                                <a:latin typeface="Cambria Math"/>
                                <a:ea typeface="Cambria Math"/>
                              </a:rPr>
                              <m:t>𝑚𝑎𝑥</m:t>
                            </m:r>
                          </m:sub>
                        </m:sSub>
                        <m:r>
                          <a:rPr lang="pl-PL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pl-PL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l-PL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pl-PL" i="1">
                                <a:latin typeface="Cambria Math"/>
                                <a:ea typeface="Cambria Math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a:rPr lang="pl-PL" i="1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pl-PL" dirty="0" smtClean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pl-PL" dirty="0" smtClean="0"/>
                  <a:t>niepewność ∆a możemy oszacować metodą NKP, rysując proste o maksymalnym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pl-PL" dirty="0" smtClean="0"/>
                  <a:t>) i minimalnym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pl-PL" dirty="0" smtClean="0"/>
                  <a:t>) nachyleniu mieszczące się w granicach odcinków ( prostokątów) niepewności pomiarowych: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𝑎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pl-PL" dirty="0" smtClean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pl-PL" dirty="0"/>
                  <a:t>Zapisać wynik w postaci:</a:t>
                </a:r>
              </a:p>
              <a:p>
                <a:pPr marL="0" indent="0">
                  <a:buNone/>
                </a:pPr>
                <a:r>
                  <a:rPr lang="pl-PL" dirty="0" smtClean="0"/>
                  <a:t>					a 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  <a:ea typeface="Cambria Math"/>
                      </a:rPr>
                      <m:t>±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𝑎</m:t>
                    </m:r>
                    <m:r>
                      <a:rPr lang="pl-PL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pl-PL" dirty="0">
                  <a:ea typeface="Cambria Math"/>
                </a:endParaRPr>
              </a:p>
              <a:p>
                <a:pPr marL="0" indent="0">
                  <a:buNone/>
                </a:pPr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309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30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Pomiary złożone ( pośrednie).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109728" indent="0">
                  <a:buNone/>
                </a:pPr>
                <a:r>
                  <a:rPr lang="pl-PL" dirty="0" smtClean="0"/>
                  <a:t>Niektórych wielkości fizycznych nie można zmierzyć bezpośrednio, gdyż nie ma odpowiednich przyrządów fizycznych, np. wyznaczając przyspieszenie ziemskie za pomocą wahadła matematycznego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𝑔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4</m:t>
                        </m:r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/>
                              </a:rPr>
                              <m:t>π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pl-PL" b="0" i="1" smtClean="0">
                            <a:latin typeface="Cambria Math"/>
                          </a:rPr>
                          <m:t>𝑙</m:t>
                        </m:r>
                      </m:num>
                      <m:den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𝑇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   W pomiarach bezpośrednich mierzymy długość   wahadła - </a:t>
                </a:r>
                <a:r>
                  <a:rPr lang="pl-PL" i="1" dirty="0" smtClean="0"/>
                  <a:t>l </a:t>
                </a:r>
                <a:r>
                  <a:rPr lang="pl-PL" dirty="0" smtClean="0"/>
                  <a:t>i okres drgań </a:t>
                </a:r>
                <a:r>
                  <a:rPr lang="pl-PL" i="1" dirty="0" smtClean="0"/>
                  <a:t>- T</a:t>
                </a:r>
                <a:r>
                  <a:rPr lang="pl-PL" dirty="0" smtClean="0"/>
                  <a:t>, a następnie wyliczamy ze wzoru wartość </a:t>
                </a:r>
                <a:r>
                  <a:rPr lang="pl-PL" i="1" dirty="0" smtClean="0"/>
                  <a:t>g.</a:t>
                </a:r>
                <a:endParaRPr lang="pl-PL" i="1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1408" r="-244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185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Zapis wyniku pomiaru.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pl-PL" dirty="0" smtClean="0"/>
              <a:t>Niestety, żadnej wielkości fizycznej nie można zmierzyć dokładnie. Wszystkie pomiary fizyczne mogą być wykonane tylko z pewnym określonym stopniem dokładności z powodu niedoskonałości stosowanych przyrządów pomiarowych, ograniczonych zdolności zmysłów eksperymentatora, a także wpływu czynników zewnętrznych zachodzących podczas pomiarów. Mówimy, że wynik każdego pomiaru jest zawsze obarczony niepewnością pomiarową.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4411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Zapis wyniku pomiaru.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109728" indent="0">
                  <a:buNone/>
                </a:pPr>
                <a:r>
                  <a:rPr lang="pl-PL" dirty="0" smtClean="0"/>
                  <a:t>Wyniki pomiarów zapisujemy w postaci:</a:t>
                </a:r>
              </a:p>
              <a:p>
                <a:pPr marL="0" indent="0" algn="ctr">
                  <a:buNone/>
                </a:pPr>
                <a:r>
                  <a:rPr lang="pl-PL" i="1" dirty="0" smtClean="0"/>
                  <a:t>x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pl-PL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pl-PL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𝑥</m:t>
                    </m:r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i="1" dirty="0" smtClean="0"/>
                  <a:t>x </a:t>
                </a:r>
                <a:r>
                  <a:rPr lang="pl-PL" dirty="0" smtClean="0"/>
                  <a:t>- </a:t>
                </a:r>
                <a:r>
                  <a:rPr lang="pl-PL" i="1" dirty="0" smtClean="0"/>
                  <a:t>najbardziej prawdopodobna wartość wielkości złożonej (przeważnie średnia wielu pomiarów)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i="1" smtClean="0"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pl-PL" i="1" dirty="0" smtClean="0"/>
                  <a:t>x - niepewność pomiaru</a:t>
                </a:r>
                <a:endParaRPr lang="pl-PL" i="1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1408" r="-170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204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23081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Rodzaje niepewności pomiarów bezpośrednich.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02825" y="160781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pPr marL="514350" indent="-514350">
              <a:buFont typeface="+mj-lt"/>
              <a:buAutoNum type="alphaLcParenR"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5" name="Strzałka w dół 4"/>
          <p:cNvSpPr/>
          <p:nvPr/>
        </p:nvSpPr>
        <p:spPr>
          <a:xfrm rot="1661686">
            <a:off x="1110142" y="2800721"/>
            <a:ext cx="484632" cy="10255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Strzałka w dół 5"/>
          <p:cNvSpPr/>
          <p:nvPr/>
        </p:nvSpPr>
        <p:spPr>
          <a:xfrm>
            <a:off x="3927605" y="289238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7" name="Strzałka w dół 6"/>
          <p:cNvSpPr/>
          <p:nvPr/>
        </p:nvSpPr>
        <p:spPr>
          <a:xfrm rot="19771855">
            <a:off x="6850404" y="2750515"/>
            <a:ext cx="484632" cy="10813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Prostokąt 8"/>
          <p:cNvSpPr/>
          <p:nvPr/>
        </p:nvSpPr>
        <p:spPr>
          <a:xfrm>
            <a:off x="1079612" y="2335376"/>
            <a:ext cx="6480720" cy="7134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dirty="0" smtClean="0"/>
              <a:t>Niepewności pomiarów bezpośrednich</a:t>
            </a:r>
            <a:endParaRPr lang="pl-PL" sz="2800" dirty="0"/>
          </a:p>
        </p:txBody>
      </p:sp>
      <p:sp>
        <p:nvSpPr>
          <p:cNvPr id="11" name="Prostokąt zaokrąglony 10"/>
          <p:cNvSpPr/>
          <p:nvPr/>
        </p:nvSpPr>
        <p:spPr>
          <a:xfrm rot="10800000" flipV="1">
            <a:off x="395536" y="4005064"/>
            <a:ext cx="2232248" cy="10538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/>
              <a:t>b</a:t>
            </a:r>
            <a:r>
              <a:rPr lang="pl-PL" sz="2400" dirty="0" smtClean="0"/>
              <a:t>łędy grube</a:t>
            </a:r>
            <a:endParaRPr lang="pl-PL" sz="2400" dirty="0"/>
          </a:p>
        </p:txBody>
      </p:sp>
      <p:sp>
        <p:nvSpPr>
          <p:cNvPr id="13" name="Prostokąt zaokrąglony 12"/>
          <p:cNvSpPr/>
          <p:nvPr/>
        </p:nvSpPr>
        <p:spPr>
          <a:xfrm>
            <a:off x="3131840" y="4005064"/>
            <a:ext cx="2376264" cy="10538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/>
              <a:t>n</a:t>
            </a:r>
            <a:r>
              <a:rPr lang="pl-PL" sz="2400" dirty="0" smtClean="0"/>
              <a:t>iepewności systematyczne</a:t>
            </a:r>
            <a:endParaRPr lang="pl-PL" sz="2400" dirty="0"/>
          </a:p>
        </p:txBody>
      </p:sp>
      <p:sp>
        <p:nvSpPr>
          <p:cNvPr id="15" name="Prostokąt zaokrąglony 14"/>
          <p:cNvSpPr/>
          <p:nvPr/>
        </p:nvSpPr>
        <p:spPr>
          <a:xfrm>
            <a:off x="6156176" y="4005064"/>
            <a:ext cx="2376264" cy="10538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/>
              <a:t>n</a:t>
            </a:r>
            <a:r>
              <a:rPr lang="pl-PL" sz="2400" dirty="0" smtClean="0"/>
              <a:t>iepewności statystyczne (przypadkowe)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550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pPr algn="ctr"/>
            <a:r>
              <a:rPr lang="pl-PL" dirty="0" smtClean="0"/>
              <a:t>Błędy grube.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109728" indent="0">
                  <a:buNone/>
                </a:pPr>
                <a:r>
                  <a:rPr lang="pl-PL" dirty="0" smtClean="0"/>
                  <a:t>Błędy grube powstają na skutek fałszywego odczytu przyrządu lub ewidentnej pomyłki eksperymentatora. Przykład: wyniki pomiarów masy wykonane przez 5 uczniów: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pl-PL" dirty="0" smtClean="0"/>
                  <a:t>=</a:t>
                </a:r>
                <a:r>
                  <a:rPr lang="pl-PL" i="1" dirty="0" smtClean="0"/>
                  <a:t>10,10 g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pl-PL" i="1" dirty="0" smtClean="0"/>
                  <a:t>=10,09g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pl-PL" i="1" dirty="0" smtClean="0"/>
                  <a:t>=10,12g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i="1" strike="sngStrike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trike="sngStrike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pl-PL" b="0" i="1" strike="sngStrike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pl-PL" i="1" strike="sngStrike" dirty="0" smtClean="0"/>
                  <a:t>=14,11g </a:t>
                </a:r>
                <a:r>
                  <a:rPr lang="pl-PL" i="1" dirty="0" smtClean="0"/>
                  <a:t>  błąd gruby (odrzucamy wynik)</a:t>
                </a:r>
                <a:endParaRPr lang="pl-PL" i="1" strike="sngStrike" dirty="0" smtClean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r>
                  <a:rPr lang="pl-PL" i="1" dirty="0" smtClean="0"/>
                  <a:t>=10,11g</a:t>
                </a:r>
              </a:p>
              <a:p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" t="-140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258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pPr algn="ctr"/>
            <a:r>
              <a:rPr lang="pl-PL" dirty="0" smtClean="0"/>
              <a:t>Niepewności systematyczne.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109728" indent="0">
                  <a:buNone/>
                </a:pPr>
                <a:r>
                  <a:rPr lang="pl-PL" dirty="0" smtClean="0"/>
                  <a:t>Za miarę niepewności systematycznej pomiarów prostych przyjmujemy </a:t>
                </a:r>
                <a:r>
                  <a:rPr lang="pl-PL" b="1" dirty="0" smtClean="0"/>
                  <a:t>wartość elementarnej działki przyrządu pomiarowego</a:t>
                </a:r>
                <a:r>
                  <a:rPr lang="pl-PL" dirty="0" smtClean="0"/>
                  <a:t>: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pl-PL" dirty="0" smtClean="0"/>
                  <a:t>np. dla linijki zazwyczaj wynosi ona 1mm,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pl-PL" dirty="0"/>
                  <a:t>n</a:t>
                </a:r>
                <a:r>
                  <a:rPr lang="pl-PL" dirty="0" smtClean="0"/>
                  <a:t>p. przy pomiarze temperatury najmniejsza działka termometru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1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pl-PL" dirty="0" smtClean="0"/>
                  <a:t>C.</a:t>
                </a: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" t="-140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353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elkomiejski">
  <a:themeElements>
    <a:clrScheme name="Wielkomiejski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Wielkomiejski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ielkomiejski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577</TotalTime>
  <Words>1521</Words>
  <Application>Microsoft Office PowerPoint</Application>
  <PresentationFormat>Pokaz na ekranie (4:3)</PresentationFormat>
  <Paragraphs>161</Paragraphs>
  <Slides>36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36</vt:i4>
      </vt:variant>
    </vt:vector>
  </HeadingPairs>
  <TitlesOfParts>
    <vt:vector size="38" baseType="lpstr">
      <vt:lpstr>Wielkomiejski</vt:lpstr>
      <vt:lpstr>Równanie</vt:lpstr>
      <vt:lpstr>Niepewności pomiarowe</vt:lpstr>
      <vt:lpstr>Pomiary fizyczne.</vt:lpstr>
      <vt:lpstr>Pomiary proste ( bezpośrednie)</vt:lpstr>
      <vt:lpstr>Pomiary złożone ( pośrednie).</vt:lpstr>
      <vt:lpstr>Zapis wyniku pomiaru.</vt:lpstr>
      <vt:lpstr>Zapis wyniku pomiaru.</vt:lpstr>
      <vt:lpstr>Rodzaje niepewności pomiarów bezpośrednich.</vt:lpstr>
      <vt:lpstr>Błędy grube.</vt:lpstr>
      <vt:lpstr>Niepewności systematyczne.</vt:lpstr>
      <vt:lpstr>Niepewności statystyczne (przypadkowe).</vt:lpstr>
      <vt:lpstr>Niepewności statystyczne (przypadkowe).</vt:lpstr>
      <vt:lpstr>Odchylenie standardowe średniej arytmetycznej.</vt:lpstr>
      <vt:lpstr>Odchylenie standardowe średniej arytmetycznej.</vt:lpstr>
      <vt:lpstr>Niepewność maksymalna wartości średniej.</vt:lpstr>
      <vt:lpstr>Zaokrąglanie niepewności pomiaru  i wyników pomiaru.</vt:lpstr>
      <vt:lpstr>Zaokrąglanie niepewności pomiaru  i wyników pomiaru.</vt:lpstr>
      <vt:lpstr>Zaokrąglanie niepewności pomiaru  i wyników pomiaru. </vt:lpstr>
      <vt:lpstr>Niepewność bezwzględna.</vt:lpstr>
      <vt:lpstr>Niepewność względna.</vt:lpstr>
      <vt:lpstr>Niepewności pomiarów złożonych (pośrednich).</vt:lpstr>
      <vt:lpstr>Metoda najmniej korzystnego przypadku (NKP).</vt:lpstr>
      <vt:lpstr>Przykłady metody NKP dla wybranych zależności pomiarów złożonych.</vt:lpstr>
      <vt:lpstr>Przykłady metody NKP dla wybranych zależności pomiarów złożonych.</vt:lpstr>
      <vt:lpstr>Praktyczne wskazówki przeprowadzania pomiarów i szacowania niepewności pomiarowych w pomiarach pośrednich.</vt:lpstr>
      <vt:lpstr>Praktyczne wskazówki przeprowadzania pomiarów i szacowania niepewności pomiarowych w pomiarach pośrednich.</vt:lpstr>
      <vt:lpstr>Praktyczne wskazówki przeprowadzania pomiarów i szacowania niepewności pomiarowych w pomiarach pośrednich.</vt:lpstr>
      <vt:lpstr>Graficzne opracowanie wyników pomiarów.</vt:lpstr>
      <vt:lpstr>Rysowanie wykresów.</vt:lpstr>
      <vt:lpstr>Rysowanie wykresów.</vt:lpstr>
      <vt:lpstr>Rysowanie wykresów.</vt:lpstr>
      <vt:lpstr>Wykres funkcji liniowej.</vt:lpstr>
      <vt:lpstr>Dopasowanie prostej do wyników pomiarowych.</vt:lpstr>
      <vt:lpstr>Dopasowanie prostej do wyników pomiarowych.</vt:lpstr>
      <vt:lpstr>Dopasowanie prostej do wyników pomiarowych – metoda NKP.</vt:lpstr>
      <vt:lpstr>Przykład dla badania ruchu jednostajnego s(t)</vt:lpstr>
      <vt:lpstr>Dopasowanie prostej do wyników pomiarowych.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Niepewności pomiarowe</dc:title>
  <dc:creator>adm</dc:creator>
  <cp:lastModifiedBy>TaTa</cp:lastModifiedBy>
  <cp:revision>57</cp:revision>
  <dcterms:created xsi:type="dcterms:W3CDTF">2014-09-01T17:28:20Z</dcterms:created>
  <dcterms:modified xsi:type="dcterms:W3CDTF">2015-03-29T18:41:20Z</dcterms:modified>
</cp:coreProperties>
</file>